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69" r:id="rId6"/>
    <p:sldId id="260" r:id="rId7"/>
    <p:sldId id="267" r:id="rId8"/>
    <p:sldId id="261" r:id="rId9"/>
    <p:sldId id="268" r:id="rId10"/>
    <p:sldId id="262" r:id="rId11"/>
    <p:sldId id="270" r:id="rId12"/>
    <p:sldId id="271" r:id="rId13"/>
    <p:sldId id="272" r:id="rId14"/>
    <p:sldId id="274" r:id="rId15"/>
    <p:sldId id="275" r:id="rId16"/>
    <p:sldId id="278" r:id="rId17"/>
    <p:sldId id="291" r:id="rId18"/>
    <p:sldId id="292" r:id="rId19"/>
    <p:sldId id="284" r:id="rId20"/>
    <p:sldId id="314" r:id="rId21"/>
    <p:sldId id="315" r:id="rId22"/>
    <p:sldId id="293" r:id="rId23"/>
    <p:sldId id="299" r:id="rId24"/>
    <p:sldId id="300" r:id="rId25"/>
    <p:sldId id="31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1" r:id="rId35"/>
    <p:sldId id="309" r:id="rId36"/>
    <p:sldId id="313" r:id="rId37"/>
    <p:sldId id="312" r:id="rId3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99459-EFF6-4BEC-8BDE-C432D888675E}" v="4" dt="2022-01-04T11:03:55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e PENDARIES" userId="624d03dd-fde2-4e69-b662-e76ed94cdbff" providerId="ADAL" clId="{E6499459-EFF6-4BEC-8BDE-C432D888675E}"/>
    <pc:docChg chg="custSel addSld delSld modSld sldOrd">
      <pc:chgData name="Stéphane PENDARIES" userId="624d03dd-fde2-4e69-b662-e76ed94cdbff" providerId="ADAL" clId="{E6499459-EFF6-4BEC-8BDE-C432D888675E}" dt="2022-01-04T15:36:15.896" v="582" actId="20577"/>
      <pc:docMkLst>
        <pc:docMk/>
      </pc:docMkLst>
      <pc:sldChg chg="del">
        <pc:chgData name="Stéphane PENDARIES" userId="624d03dd-fde2-4e69-b662-e76ed94cdbff" providerId="ADAL" clId="{E6499459-EFF6-4BEC-8BDE-C432D888675E}" dt="2022-01-04T10:54:35.830" v="0" actId="2696"/>
        <pc:sldMkLst>
          <pc:docMk/>
          <pc:sldMk cId="2990289683" sldId="277"/>
        </pc:sldMkLst>
      </pc:sldChg>
      <pc:sldChg chg="del">
        <pc:chgData name="Stéphane PENDARIES" userId="624d03dd-fde2-4e69-b662-e76ed94cdbff" providerId="ADAL" clId="{E6499459-EFF6-4BEC-8BDE-C432D888675E}" dt="2022-01-04T10:55:18.859" v="5" actId="2696"/>
        <pc:sldMkLst>
          <pc:docMk/>
          <pc:sldMk cId="1267788256" sldId="279"/>
        </pc:sldMkLst>
      </pc:sldChg>
      <pc:sldChg chg="del">
        <pc:chgData name="Stéphane PENDARIES" userId="624d03dd-fde2-4e69-b662-e76ed94cdbff" providerId="ADAL" clId="{E6499459-EFF6-4BEC-8BDE-C432D888675E}" dt="2022-01-04T10:54:46.981" v="1" actId="2696"/>
        <pc:sldMkLst>
          <pc:docMk/>
          <pc:sldMk cId="1198605297" sldId="280"/>
        </pc:sldMkLst>
      </pc:sldChg>
      <pc:sldChg chg="del">
        <pc:chgData name="Stéphane PENDARIES" userId="624d03dd-fde2-4e69-b662-e76ed94cdbff" providerId="ADAL" clId="{E6499459-EFF6-4BEC-8BDE-C432D888675E}" dt="2022-01-04T10:54:56.029" v="2" actId="2696"/>
        <pc:sldMkLst>
          <pc:docMk/>
          <pc:sldMk cId="225645880" sldId="281"/>
        </pc:sldMkLst>
      </pc:sldChg>
      <pc:sldChg chg="del">
        <pc:chgData name="Stéphane PENDARIES" userId="624d03dd-fde2-4e69-b662-e76ed94cdbff" providerId="ADAL" clId="{E6499459-EFF6-4BEC-8BDE-C432D888675E}" dt="2022-01-04T10:55:01.885" v="3" actId="2696"/>
        <pc:sldMkLst>
          <pc:docMk/>
          <pc:sldMk cId="2797619439" sldId="282"/>
        </pc:sldMkLst>
      </pc:sldChg>
      <pc:sldChg chg="del">
        <pc:chgData name="Stéphane PENDARIES" userId="624d03dd-fde2-4e69-b662-e76ed94cdbff" providerId="ADAL" clId="{E6499459-EFF6-4BEC-8BDE-C432D888675E}" dt="2022-01-04T10:55:08.179" v="4" actId="2696"/>
        <pc:sldMkLst>
          <pc:docMk/>
          <pc:sldMk cId="3190529346" sldId="283"/>
        </pc:sldMkLst>
      </pc:sldChg>
      <pc:sldChg chg="addSp delSp modSp mod">
        <pc:chgData name="Stéphane PENDARIES" userId="624d03dd-fde2-4e69-b662-e76ed94cdbff" providerId="ADAL" clId="{E6499459-EFF6-4BEC-8BDE-C432D888675E}" dt="2022-01-04T10:58:26.778" v="280" actId="20577"/>
        <pc:sldMkLst>
          <pc:docMk/>
          <pc:sldMk cId="244472045" sldId="284"/>
        </pc:sldMkLst>
        <pc:spChg chg="add mod">
          <ac:chgData name="Stéphane PENDARIES" userId="624d03dd-fde2-4e69-b662-e76ed94cdbff" providerId="ADAL" clId="{E6499459-EFF6-4BEC-8BDE-C432D888675E}" dt="2022-01-04T10:58:26.778" v="280" actId="20577"/>
          <ac:spMkLst>
            <pc:docMk/>
            <pc:sldMk cId="244472045" sldId="284"/>
            <ac:spMk id="2" creationId="{DCB60D30-BD93-4F4E-AF5C-BFD128814508}"/>
          </ac:spMkLst>
        </pc:spChg>
        <pc:spChg chg="add mod">
          <ac:chgData name="Stéphane PENDARIES" userId="624d03dd-fde2-4e69-b662-e76ed94cdbff" providerId="ADAL" clId="{E6499459-EFF6-4BEC-8BDE-C432D888675E}" dt="2022-01-04T10:57:25.002" v="142" actId="14100"/>
          <ac:spMkLst>
            <pc:docMk/>
            <pc:sldMk cId="244472045" sldId="284"/>
            <ac:spMk id="3" creationId="{3571F894-949A-4A80-A9F7-1E7FAC1E8726}"/>
          </ac:spMkLst>
        </pc:spChg>
        <pc:picChg chg="del mod">
          <ac:chgData name="Stéphane PENDARIES" userId="624d03dd-fde2-4e69-b662-e76ed94cdbff" providerId="ADAL" clId="{E6499459-EFF6-4BEC-8BDE-C432D888675E}" dt="2022-01-04T10:56:52.191" v="116" actId="478"/>
          <ac:picMkLst>
            <pc:docMk/>
            <pc:sldMk cId="244472045" sldId="284"/>
            <ac:picMk id="20482" creationId="{00000000-0000-0000-0000-000000000000}"/>
          </ac:picMkLst>
        </pc:picChg>
      </pc:sldChg>
      <pc:sldChg chg="del">
        <pc:chgData name="Stéphane PENDARIES" userId="624d03dd-fde2-4e69-b662-e76ed94cdbff" providerId="ADAL" clId="{E6499459-EFF6-4BEC-8BDE-C432D888675E}" dt="2022-01-04T10:58:42.681" v="281" actId="2696"/>
        <pc:sldMkLst>
          <pc:docMk/>
          <pc:sldMk cId="4276844672" sldId="285"/>
        </pc:sldMkLst>
      </pc:sldChg>
      <pc:sldChg chg="del">
        <pc:chgData name="Stéphane PENDARIES" userId="624d03dd-fde2-4e69-b662-e76ed94cdbff" providerId="ADAL" clId="{E6499459-EFF6-4BEC-8BDE-C432D888675E}" dt="2022-01-04T10:58:46.578" v="282" actId="2696"/>
        <pc:sldMkLst>
          <pc:docMk/>
          <pc:sldMk cId="46612714" sldId="286"/>
        </pc:sldMkLst>
      </pc:sldChg>
      <pc:sldChg chg="del">
        <pc:chgData name="Stéphane PENDARIES" userId="624d03dd-fde2-4e69-b662-e76ed94cdbff" providerId="ADAL" clId="{E6499459-EFF6-4BEC-8BDE-C432D888675E}" dt="2022-01-04T10:59:03.578" v="283" actId="2696"/>
        <pc:sldMkLst>
          <pc:docMk/>
          <pc:sldMk cId="2812231291" sldId="287"/>
        </pc:sldMkLst>
      </pc:sldChg>
      <pc:sldChg chg="del">
        <pc:chgData name="Stéphane PENDARIES" userId="624d03dd-fde2-4e69-b662-e76ed94cdbff" providerId="ADAL" clId="{E6499459-EFF6-4BEC-8BDE-C432D888675E}" dt="2022-01-04T10:59:17.962" v="284" actId="2696"/>
        <pc:sldMkLst>
          <pc:docMk/>
          <pc:sldMk cId="1171014445" sldId="288"/>
        </pc:sldMkLst>
      </pc:sldChg>
      <pc:sldChg chg="delSp del mod">
        <pc:chgData name="Stéphane PENDARIES" userId="624d03dd-fde2-4e69-b662-e76ed94cdbff" providerId="ADAL" clId="{E6499459-EFF6-4BEC-8BDE-C432D888675E}" dt="2022-01-04T11:00:10.842" v="286" actId="2696"/>
        <pc:sldMkLst>
          <pc:docMk/>
          <pc:sldMk cId="3386767813" sldId="289"/>
        </pc:sldMkLst>
        <pc:spChg chg="del">
          <ac:chgData name="Stéphane PENDARIES" userId="624d03dd-fde2-4e69-b662-e76ed94cdbff" providerId="ADAL" clId="{E6499459-EFF6-4BEC-8BDE-C432D888675E}" dt="2022-01-04T10:59:48.085" v="285" actId="478"/>
          <ac:spMkLst>
            <pc:docMk/>
            <pc:sldMk cId="3386767813" sldId="289"/>
            <ac:spMk id="4" creationId="{00000000-0000-0000-0000-000000000000}"/>
          </ac:spMkLst>
        </pc:spChg>
      </pc:sldChg>
      <pc:sldChg chg="ord">
        <pc:chgData name="Stéphane PENDARIES" userId="624d03dd-fde2-4e69-b662-e76ed94cdbff" providerId="ADAL" clId="{E6499459-EFF6-4BEC-8BDE-C432D888675E}" dt="2022-01-04T11:03:33.310" v="288"/>
        <pc:sldMkLst>
          <pc:docMk/>
          <pc:sldMk cId="1214200004" sldId="291"/>
        </pc:sldMkLst>
      </pc:sldChg>
      <pc:sldChg chg="ord">
        <pc:chgData name="Stéphane PENDARIES" userId="624d03dd-fde2-4e69-b662-e76ed94cdbff" providerId="ADAL" clId="{E6499459-EFF6-4BEC-8BDE-C432D888675E}" dt="2022-01-04T11:03:35.310" v="290"/>
        <pc:sldMkLst>
          <pc:docMk/>
          <pc:sldMk cId="2665662612" sldId="292"/>
        </pc:sldMkLst>
      </pc:sldChg>
      <pc:sldChg chg="addSp modSp new mod">
        <pc:chgData name="Stéphane PENDARIES" userId="624d03dd-fde2-4e69-b662-e76ed94cdbff" providerId="ADAL" clId="{E6499459-EFF6-4BEC-8BDE-C432D888675E}" dt="2022-01-04T15:36:15.896" v="582" actId="20577"/>
        <pc:sldMkLst>
          <pc:docMk/>
          <pc:sldMk cId="2539045796" sldId="314"/>
        </pc:sldMkLst>
        <pc:spChg chg="add mod">
          <ac:chgData name="Stéphane PENDARIES" userId="624d03dd-fde2-4e69-b662-e76ed94cdbff" providerId="ADAL" clId="{E6499459-EFF6-4BEC-8BDE-C432D888675E}" dt="2022-01-04T15:36:15.896" v="582" actId="20577"/>
          <ac:spMkLst>
            <pc:docMk/>
            <pc:sldMk cId="2539045796" sldId="314"/>
            <ac:spMk id="2" creationId="{785BB094-17EC-4F85-B7F6-F3BAD9DE32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06/01/2022</a:t>
            </a:fld>
            <a:endParaRPr lang="fr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780928"/>
            <a:ext cx="8784976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fr-FR"/>
            </a:br>
            <a:br>
              <a:rPr lang="fr-FR"/>
            </a:br>
            <a:br>
              <a:rPr lang="fr-FR"/>
            </a:br>
            <a:r>
              <a:rPr lang="fr-FR">
                <a:solidFill>
                  <a:srgbClr val="0070C0"/>
                </a:solidFill>
              </a:rPr>
              <a:t>COMMISSION DU PERSONNEL</a:t>
            </a:r>
            <a:br>
              <a:rPr lang="fr-FR">
                <a:solidFill>
                  <a:srgbClr val="0070C0"/>
                </a:solidFill>
              </a:rPr>
            </a:br>
            <a:r>
              <a:rPr lang="fr-FR">
                <a:solidFill>
                  <a:srgbClr val="0070C0"/>
                </a:solidFill>
              </a:rPr>
              <a:t>Le jeudi 06 janvier 2022 à 18 h 00</a:t>
            </a: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90" y="5804451"/>
            <a:ext cx="1654810" cy="10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67" y="5777345"/>
            <a:ext cx="1654233" cy="108065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11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03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7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59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229600" cy="35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6056" y="836712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3°Régime Indemnitaire tenant compte des Fonctions, </a:t>
            </a:r>
            <a:r>
              <a:rPr lang="fr-FR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Sujetions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Expertises et Engagement Professionnel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4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438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1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29600" cy="404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7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7" cy="547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20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3"/>
            <a:ext cx="8424936" cy="597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66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CB60D30-BD93-4F4E-AF5C-BFD128814508}"/>
              </a:ext>
            </a:extLst>
          </p:cNvPr>
          <p:cNvSpPr txBox="1"/>
          <p:nvPr/>
        </p:nvSpPr>
        <p:spPr>
          <a:xfrm>
            <a:off x="464372" y="1628800"/>
            <a:ext cx="7920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les agents intercommunaux,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pas de maintien du RIFSEEP pour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les périodes :</a:t>
            </a: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Congés pour Maladie Ordinaire,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Congés de Longue Maladie,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Congés Longue Durée,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Congés Grave Maladie.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Maintien pour les </a:t>
            </a:r>
            <a:r>
              <a:rPr lang="fr-FR" b="1">
                <a:latin typeface="Arial" panose="020B0604020202020204" pitchFamily="34" charset="0"/>
                <a:cs typeface="Arial" panose="020B0604020202020204" pitchFamily="34" charset="0"/>
              </a:rPr>
              <a:t>périodes:</a:t>
            </a: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Congés annuels,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Congés maternité,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Congés paternité,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Congés pour accueil d’un enfant ou adoption,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Congés pour accident de service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71F894-949A-4A80-A9F7-1E7FAC1E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1001782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Absentéisme</a:t>
            </a:r>
          </a:p>
        </p:txBody>
      </p:sp>
    </p:spTree>
    <p:extLst>
      <p:ext uri="{BB962C8B-B14F-4D97-AF65-F5344CB8AC3E}">
        <p14:creationId xmlns:p14="http://schemas.microsoft.com/office/powerpoint/2010/main" val="2444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fr-FR" b="1"/>
              <a:t>ORDRE DU JOUR :</a:t>
            </a:r>
            <a:br>
              <a:rPr lang="fr-FR"/>
            </a:br>
            <a:br>
              <a:rPr lang="fr-FR"/>
            </a:br>
            <a:br>
              <a:rPr lang="fr-FR" b="1"/>
            </a:b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67" y="5751152"/>
            <a:ext cx="1654233" cy="108065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204864"/>
            <a:ext cx="7992888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9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5BB094-17EC-4F85-B7F6-F3BAD9DE3248}"/>
              </a:ext>
            </a:extLst>
          </p:cNvPr>
          <p:cNvSpPr txBox="1"/>
          <p:nvPr/>
        </p:nvSpPr>
        <p:spPr>
          <a:xfrm>
            <a:off x="251520" y="1124744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Communauté de Communes a instauré le RIFSEEP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 délibération n° 167-17 du 8 décembre 2017.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Cette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délibération est régulièrement complétée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 les nouveaux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grades éligibles.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ATSEM par délibération n°207-18 du 07/12/2018,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Filiaire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culturelle par délibération n°209-19 du 25/10/2019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Nouvelle filière à intégrer le dispositif RIFSEEP:  Filière médico-sociale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Auxilaires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puériculture,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Educateurs de jeunes enfants,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puéricultrices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04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86714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4° Tableau des effectifs</a:t>
            </a:r>
          </a:p>
        </p:txBody>
      </p:sp>
    </p:spTree>
    <p:extLst>
      <p:ext uri="{BB962C8B-B14F-4D97-AF65-F5344CB8AC3E}">
        <p14:creationId xmlns:p14="http://schemas.microsoft.com/office/powerpoint/2010/main" val="414863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" y="908719"/>
            <a:ext cx="9090212" cy="59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943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r>
              <a:rPr lang="fr-FR" sz="6700" b="1"/>
              <a:t>5° Le Document Unique</a:t>
            </a:r>
            <a:br>
              <a:rPr lang="fr-FR" sz="6700" b="1"/>
            </a:br>
            <a:r>
              <a:rPr lang="fr-FR" sz="6700" b="1"/>
              <a:t>d’évalutation des risques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1252840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5.1 Les objectifs de la démarche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5753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15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5.2 Rappel réglementaire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29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933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5.3Définition du DUERP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374522" cy="46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5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5.4Méthode d’analyse des risques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163"/>
            <a:ext cx="8964488" cy="48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558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8674"/>
            <a:ext cx="8796338" cy="576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029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7213"/>
            <a:ext cx="885698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7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40960" cy="5256584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+mn-lt"/>
              </a:rPr>
              <a:t>Il s’agit de fonctionnaires territoriaux recrutés sur des emplois permanents dont la durée hebdomadaire est inférieure au temps complet. Ils relèvent du statut des fonctionnaires à temps non complet régi par le décret n°91-298 du 20 mars 1991.</a:t>
            </a:r>
            <a:br>
              <a:rPr lang="fr-FR" sz="2400" dirty="0">
                <a:solidFill>
                  <a:schemeClr val="tx1"/>
                </a:solidFill>
                <a:latin typeface="+mn-lt"/>
              </a:rPr>
            </a:br>
            <a:r>
              <a:rPr lang="fr-FR" sz="2400" dirty="0">
                <a:solidFill>
                  <a:schemeClr val="tx1"/>
                </a:solidFill>
                <a:latin typeface="+mn-lt"/>
              </a:rPr>
              <a:t>Définition de l'emploi à temps non complet :</a:t>
            </a:r>
            <a:br>
              <a:rPr lang="fr-FR" sz="2400" dirty="0">
                <a:solidFill>
                  <a:schemeClr val="tx1"/>
                </a:solidFill>
                <a:latin typeface="+mn-lt"/>
              </a:rPr>
            </a:br>
            <a:r>
              <a:rPr lang="fr-FR" sz="2400" dirty="0">
                <a:solidFill>
                  <a:schemeClr val="tx1"/>
                </a:solidFill>
                <a:latin typeface="+mn-lt"/>
              </a:rPr>
              <a:t>Un emploi à temps non complet se caractérise par une durée hebdomadaire d'emploi inférieur à 35 heures, durée fixée par l'organe délibérant lors de la création de cet emploi.</a:t>
            </a:r>
            <a:br>
              <a:rPr lang="fr-FR" sz="2400" dirty="0">
                <a:solidFill>
                  <a:schemeClr val="tx1"/>
                </a:solidFill>
                <a:latin typeface="+mn-lt"/>
              </a:rPr>
            </a:br>
            <a:endParaRPr lang="fr-F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67" y="5777345"/>
            <a:ext cx="1654233" cy="10806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1268760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SITUATION DES AGENTS TITULAIRES A TEMPS NON COMPLET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1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64487" cy="59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411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8964487" cy="61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59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2450"/>
            <a:ext cx="8964488" cy="604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56376" y="5517232"/>
            <a:ext cx="936104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359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5119"/>
            <a:ext cx="8279259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509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5.5Exemple Document Unique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8082"/>
            <a:ext cx="8784976" cy="458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10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fr-FR"/>
              <a:t>5.6 Conclusion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823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6° Questions diverses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20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112568" cy="3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fr-FR"/>
              <a:t>     Merci de votre attention</a:t>
            </a:r>
          </a:p>
        </p:txBody>
      </p:sp>
      <p:pic>
        <p:nvPicPr>
          <p:cNvPr id="11" name="Espace réservé du contenu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61248"/>
            <a:ext cx="1654233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7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dirty="0"/>
              <a:t>- Un emploi à TNC s'exprime sous forme de fraction de temps complet exprimée en heures (ex : 20/35eme).</a:t>
            </a:r>
            <a:br>
              <a:rPr lang="fr-FR" dirty="0"/>
            </a:br>
            <a:r>
              <a:rPr lang="fr-FR" dirty="0"/>
              <a:t>La notion de temps non complet doit se distinguer du temps partiel choisi par l'agent, sur une période définie. </a:t>
            </a:r>
          </a:p>
          <a:p>
            <a:pPr marL="0" indent="0">
              <a:buNone/>
            </a:pPr>
            <a:r>
              <a:rPr lang="fr-FR" dirty="0"/>
              <a:t>- Un agent à TNC peut effectuer des heures complémentaires à hauteur de 35h/semaine et des heures supplémentaires sans dépasser le seuil de 25h/mois. </a:t>
            </a:r>
          </a:p>
          <a:p>
            <a:pPr marL="0" indent="0">
              <a:buNone/>
            </a:pPr>
            <a:r>
              <a:rPr lang="fr-FR" dirty="0"/>
              <a:t>- La collectivité compte 8 agents pour lesquels il convient de réviser leur temps de travail, car ils effectuent régulièrement des heures complémentaires.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Il vous est proposé la régularisation suivante 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67" y="5777345"/>
            <a:ext cx="1654233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0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" y="908720"/>
            <a:ext cx="901425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64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fr-FR" sz="3600" b="1"/>
              <a:t>2° Rapport Social Unique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763" y="1844824"/>
            <a:ext cx="8507288" cy="4229824"/>
          </a:xfrm>
        </p:spPr>
        <p:txBody>
          <a:bodyPr>
            <a:noAutofit/>
          </a:bodyPr>
          <a:lstStyle/>
          <a:p>
            <a:r>
              <a:rPr lang="fr-FR" sz="2800" dirty="0"/>
              <a:t>Le Rapport Social Unique vient remplacer le « </a:t>
            </a:r>
            <a:r>
              <a:rPr lang="fr-FR" sz="2800" b="1" dirty="0"/>
              <a:t>Bilan social</a:t>
            </a:r>
            <a:r>
              <a:rPr lang="fr-FR" sz="2800" dirty="0"/>
              <a:t> » Depuis le 1er janvier 2021, les collectivités territoriales et établissements publics doivent établir un Rapport Social Unique (RSU) annuel, au titre de l’année écoulée. </a:t>
            </a:r>
          </a:p>
          <a:p>
            <a:pPr marL="0" indent="0">
              <a:buNone/>
            </a:pPr>
            <a:r>
              <a:rPr lang="fr-FR" sz="2800" dirty="0"/>
              <a:t>    Celui-ci vient remplacer le « Bilan social » qui s’opérait </a:t>
            </a:r>
          </a:p>
          <a:p>
            <a:pPr marL="0" indent="0">
              <a:buNone/>
            </a:pPr>
            <a:r>
              <a:rPr lang="fr-FR" sz="2800" dirty="0"/>
              <a:t>     tous les deux ans. </a:t>
            </a:r>
          </a:p>
          <a:p>
            <a:r>
              <a:rPr lang="fr-FR" sz="2800" b="1" dirty="0"/>
              <a:t>Ce document sera présenté au Conseil Communautaire.</a:t>
            </a:r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5" y="6181975"/>
            <a:ext cx="1654233" cy="5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6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67" y="5718666"/>
            <a:ext cx="1654233" cy="10806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72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759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154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1203</TotalTime>
  <Words>494</Words>
  <Application>Microsoft Office PowerPoint</Application>
  <PresentationFormat>Affichage à l'écran (4:3)</PresentationFormat>
  <Paragraphs>64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Constantia</vt:lpstr>
      <vt:lpstr>Wingdings</vt:lpstr>
      <vt:lpstr>Wingdings 2</vt:lpstr>
      <vt:lpstr>Débit</vt:lpstr>
      <vt:lpstr>   COMMISSION DU PERSONNEL Le jeudi 06 janvier 2022 à 18 h 00</vt:lpstr>
      <vt:lpstr>ORDRE DU JOUR :     </vt:lpstr>
      <vt:lpstr>Il s’agit de fonctionnaires territoriaux recrutés sur des emplois permanents dont la durée hebdomadaire est inférieure au temps complet. Ils relèvent du statut des fonctionnaires à temps non complet régi par le décret n°91-298 du 20 mars 1991. Définition de l'emploi à temps non complet : Un emploi à temps non complet se caractérise par une durée hebdomadaire d'emploi inférieur à 35 heures, durée fixée par l'organe délibérant lors de la création de cet emploi. </vt:lpstr>
      <vt:lpstr>Présentation PowerPoint</vt:lpstr>
      <vt:lpstr>Présentation PowerPoint</vt:lpstr>
      <vt:lpstr>2° Rapport Social Unique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5° Le Document Unique d’évalutation des risques professionnels</vt:lpstr>
      <vt:lpstr>5.1 Les objectifs de la démarche</vt:lpstr>
      <vt:lpstr>5.2 Rappel réglementaire</vt:lpstr>
      <vt:lpstr>5.3Définition du DUERP</vt:lpstr>
      <vt:lpstr>5.4Méthode d’analyse des risques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5.5Exemple Document Unique</vt:lpstr>
      <vt:lpstr>5.6 Conclusion</vt:lpstr>
      <vt:lpstr>6° Questions diverses</vt:lpstr>
      <vt:lpstr>     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DU PERSONNEL Le mardi 23 mars à 17 h 30</dc:title>
  <dc:creator>Touron Sonia</dc:creator>
  <cp:lastModifiedBy>Prades CODECO</cp:lastModifiedBy>
  <cp:revision>66</cp:revision>
  <cp:lastPrinted>2022-01-04T09:33:27Z</cp:lastPrinted>
  <dcterms:created xsi:type="dcterms:W3CDTF">2021-03-17T08:19:56Z</dcterms:created>
  <dcterms:modified xsi:type="dcterms:W3CDTF">2022-01-06T17:45:09Z</dcterms:modified>
</cp:coreProperties>
</file>